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5" r:id="rId2"/>
    <p:sldMasterId id="2147483670" r:id="rId3"/>
  </p:sldMasterIdLst>
  <p:sldIdLst>
    <p:sldId id="256" r:id="rId4"/>
    <p:sldId id="257" r:id="rId5"/>
    <p:sldId id="258" r:id="rId6"/>
    <p:sldId id="259" r:id="rId7"/>
    <p:sldId id="260" r:id="rId8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TIF>
</file>

<file path=ppt/media/image5.png>
</file>

<file path=ppt/media/image6.png>
</file>

<file path=ppt/media/image7.png>
</file>

<file path=ppt/media/image8.T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id="{BC328750-6A91-43D4-8A33-270F9B2A5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166692"/>
            <a:ext cx="334962" cy="263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</a:t>
            </a:r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id="{D0863E96-FBCF-4F4A-B4C5-9BC2AAB0D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1" y="204788"/>
            <a:ext cx="509588" cy="263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八年级 下册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81200" y="209868"/>
            <a:ext cx="5429250" cy="2609532"/>
          </a:xfrm>
        </p:spPr>
        <p:txBody>
          <a:bodyPr anchor="b"/>
          <a:lstStyle>
            <a:lvl1pPr algn="ctr">
              <a:defRPr sz="4500" b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D66BD1F-6664-4683-B6A3-19CFE9B3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00BA5A-4F5C-4985-AEF2-0B7728174689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FB0DD084-E795-43A3-8A62-38A6082A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4C56239-89B9-4CCC-8C69-D65011E7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CA2AD67-8F30-4902-8E72-BA5675881E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754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3913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3" y="2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424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02037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11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810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5581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4793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9794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05890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2" y="762000"/>
            <a:ext cx="5686425" cy="5410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777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>
            <a:extLst>
              <a:ext uri="{FF2B5EF4-FFF2-40B4-BE49-F238E27FC236}">
                <a16:creationId xmlns:a16="http://schemas.microsoft.com/office/drawing/2014/main" id="{2D681069-3D43-47B2-8F9B-CF4AB0A30AE4}"/>
              </a:ext>
            </a:extLst>
          </p:cNvPr>
          <p:cNvSpPr>
            <a:spLocks noChangeArrowheads="1"/>
          </p:cNvSpPr>
          <p:nvPr/>
        </p:nvSpPr>
        <p:spPr bwMode="auto">
          <a:xfrm rot="19807880">
            <a:off x="1149352" y="2810173"/>
            <a:ext cx="730726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A6D95F23-3C65-4F33-9D1F-91633B26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00BA5A-4F5C-4985-AEF2-0B7728174689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id="{F0D9BA92-4486-4290-B5E4-14C37428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id="{D5B544FC-2C0A-4D69-805D-5C6AC6BF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CA2AD67-8F30-4902-8E72-BA5675881E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851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4055F8-0DDA-409B-B653-77E64BAC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00BA5A-4F5C-4985-AEF2-0B7728174689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93A5B7-0EC4-492B-96E3-80658460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59F910-89CB-4C4D-BFA8-7EEC2A9D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CA2AD67-8F30-4902-8E72-BA5675881E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775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B09967-B8B1-4D63-9F05-79937088B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00BA5A-4F5C-4985-AEF2-0B7728174689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CB8744-6BD4-4619-90D8-6D2A60FD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50C7C8-AF0E-4F00-BF8D-6412526E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CA2AD67-8F30-4902-8E72-BA5675881E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204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id="{BC328750-6A91-43D4-8A33-270F9B2A5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166692"/>
            <a:ext cx="334962" cy="263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</a:t>
            </a:r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id="{D0863E96-FBCF-4F4A-B4C5-9BC2AAB0D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1" y="204788"/>
            <a:ext cx="509588" cy="263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八年级 下册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81200" y="209868"/>
            <a:ext cx="5429250" cy="260953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D66BD1F-6664-4683-B6A3-19CFE9B3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FB0DD084-E795-43A3-8A62-38A6082A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4C56239-89B9-4CCC-8C69-D65011E7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416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>
            <a:extLst>
              <a:ext uri="{FF2B5EF4-FFF2-40B4-BE49-F238E27FC236}">
                <a16:creationId xmlns:a16="http://schemas.microsoft.com/office/drawing/2014/main" id="{2D681069-3D43-47B2-8F9B-CF4AB0A30AE4}"/>
              </a:ext>
            </a:extLst>
          </p:cNvPr>
          <p:cNvSpPr>
            <a:spLocks noChangeArrowheads="1"/>
          </p:cNvSpPr>
          <p:nvPr/>
        </p:nvSpPr>
        <p:spPr bwMode="auto">
          <a:xfrm rot="19807880">
            <a:off x="1149352" y="2810173"/>
            <a:ext cx="730726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A6D95F23-3C65-4F33-9D1F-91633B26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id="{F0D9BA92-4486-4290-B5E4-14C37428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id="{D5B544FC-2C0A-4D69-805D-5C6AC6BF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9088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4055F8-0DDA-409B-B653-77E64BAC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93A5B7-0EC4-492B-96E3-80658460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59F910-89CB-4C4D-BFA8-7EEC2A9D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798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B09967-B8B1-4D63-9F05-79937088B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CB8744-6BD4-4619-90D8-6D2A60FD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50C7C8-AF0E-4F00-BF8D-6412526E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358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3" y="2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3215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id="{82258010-548F-4E84-8537-0922E0CD75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9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BCB5CA-5E67-4503-8A6D-05D6118A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E3311C-9B11-42A5-9386-D341F37AC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00BA5A-4F5C-4985-AEF2-0B7728174689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93BE77-CFA9-4C3E-906C-289A578098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4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6FAC60-4B33-4E9D-BDAA-D98EB5F0A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2AD67-8F30-4902-8E72-BA5675881E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863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171450" indent="-171450" algn="l" defTabSz="6858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id="{82258010-548F-4E84-8537-0922E0CD75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9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BCB5CA-5E67-4503-8A6D-05D6118A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E3311C-9B11-42A5-9386-D341F37AC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93BE77-CFA9-4C3E-906C-289A578098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4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6FAC60-4B33-4E9D-BDAA-D98EB5F0A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094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 kern="1200" baseline="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171450" indent="-171450" algn="l" defTabSz="6858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3600" b="1" kern="1200" baseline="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1pPr>
      <a:lvl2pPr marL="5143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7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8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5FE8ED0-8C14-42B6-819D-E3C61C53E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6143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0549748-222D-432F-8D83-C2232FEB70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zh-CN" altLang="en-US" sz="4000" dirty="0"/>
              <a:t>第</a:t>
            </a:r>
            <a:r>
              <a:rPr lang="en-US" altLang="zh-CN" sz="4000" dirty="0"/>
              <a:t>1</a:t>
            </a:r>
            <a:r>
              <a:rPr lang="zh-CN" altLang="en-US" sz="4000" dirty="0"/>
              <a:t>课时</a:t>
            </a:r>
            <a:br>
              <a:rPr lang="en-US" altLang="zh-CN" dirty="0"/>
            </a:br>
            <a:br>
              <a:rPr lang="en-US" altLang="zh-CN" dirty="0"/>
            </a:br>
            <a:r>
              <a:rPr lang="zh-CN" altLang="en-US" dirty="0"/>
              <a:t>勾股定理与分类讨论</a:t>
            </a:r>
          </a:p>
        </p:txBody>
      </p:sp>
    </p:spTree>
    <p:extLst>
      <p:ext uri="{BB962C8B-B14F-4D97-AF65-F5344CB8AC3E}">
        <p14:creationId xmlns:p14="http://schemas.microsoft.com/office/powerpoint/2010/main" val="338216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33A624B-FE2C-4100-951D-C3398772F470}"/>
              </a:ext>
            </a:extLst>
          </p:cNvPr>
          <p:cNvSpPr txBox="1"/>
          <p:nvPr/>
        </p:nvSpPr>
        <p:spPr>
          <a:xfrm>
            <a:off x="676275" y="653142"/>
            <a:ext cx="74485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一、直角边、斜边不确定时讨论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FD73B57-7E0D-426C-B3BC-09CFB5B7F4E2}"/>
              </a:ext>
            </a:extLst>
          </p:cNvPr>
          <p:cNvSpPr txBox="1"/>
          <p:nvPr/>
        </p:nvSpPr>
        <p:spPr>
          <a:xfrm>
            <a:off x="714375" y="1814374"/>
            <a:ext cx="711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,AC=3,BC=4,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边的长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E3B9957-BA61-4F6D-8D75-5D50644D30E2}"/>
                  </a:ext>
                </a:extLst>
              </p:cNvPr>
              <p:cNvSpPr txBox="1"/>
              <p:nvPr/>
            </p:nvSpPr>
            <p:spPr>
              <a:xfrm>
                <a:off x="1270000" y="3279072"/>
                <a:ext cx="4572000" cy="6982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解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:5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或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𝟕</m:t>
                        </m:r>
                      </m:e>
                    </m:rad>
                  </m:oMath>
                </a14:m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E3B9957-BA61-4F6D-8D75-5D50644D30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0000" y="3279072"/>
                <a:ext cx="4572000" cy="698268"/>
              </a:xfrm>
              <a:prstGeom prst="rect">
                <a:avLst/>
              </a:prstGeom>
              <a:blipFill>
                <a:blip r:embed="rId2"/>
                <a:stretch>
                  <a:fillRect l="-4000" t="-9649" b="-298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49203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74A2A0C-D23A-4220-9A6C-596542FABCF4}"/>
              </a:ext>
            </a:extLst>
          </p:cNvPr>
          <p:cNvSpPr txBox="1"/>
          <p:nvPr/>
        </p:nvSpPr>
        <p:spPr>
          <a:xfrm>
            <a:off x="736600" y="418192"/>
            <a:ext cx="75374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二、锐角、钝角不确定时讨论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2A4D138-1819-45E5-BAFD-B5C8669A0F85}"/>
              </a:ext>
            </a:extLst>
          </p:cNvPr>
          <p:cNvSpPr txBox="1"/>
          <p:nvPr/>
        </p:nvSpPr>
        <p:spPr>
          <a:xfrm>
            <a:off x="827086" y="1471529"/>
            <a:ext cx="75374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,AB=10,AC=17,BC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边上的高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AD=8,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2.jpeg">
            <a:extLst>
              <a:ext uri="{FF2B5EF4-FFF2-40B4-BE49-F238E27FC236}">
                <a16:creationId xmlns:a16="http://schemas.microsoft.com/office/drawing/2014/main" id="{0038F82A-F134-48C2-B122-FA0358E4F18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56212" y="4650238"/>
            <a:ext cx="3635375" cy="194373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07653AD-1B3E-41E8-93C8-22F124A5EB61}"/>
              </a:ext>
            </a:extLst>
          </p:cNvPr>
          <p:cNvSpPr txBox="1"/>
          <p:nvPr/>
        </p:nvSpPr>
        <p:spPr>
          <a:xfrm>
            <a:off x="508000" y="2870145"/>
            <a:ext cx="75819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,①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为钝角三角形时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 BC=CD-BD=9;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 ②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为锐角三角形时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 BC=CD+BD=21.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706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EC691F3-8CE6-4371-BCD6-18D161603F4A}"/>
              </a:ext>
            </a:extLst>
          </p:cNvPr>
          <p:cNvSpPr txBox="1"/>
          <p:nvPr/>
        </p:nvSpPr>
        <p:spPr>
          <a:xfrm>
            <a:off x="685800" y="337205"/>
            <a:ext cx="69532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三、 腰、底不确定时讨论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5CEDCD9-2B48-46B6-8501-F42EB8F7226B}"/>
              </a:ext>
            </a:extLst>
          </p:cNvPr>
          <p:cNvSpPr txBox="1"/>
          <p:nvPr/>
        </p:nvSpPr>
        <p:spPr>
          <a:xfrm>
            <a:off x="615950" y="1610969"/>
            <a:ext cx="77787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,∠ACB=90°,AC=6,BC=8,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为射线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上一点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是等腰三角形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的周长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EDD600A-3041-4802-8D0D-8C65AADCDF5C}"/>
                  </a:ext>
                </a:extLst>
              </p:cNvPr>
              <p:cNvSpPr txBox="1"/>
              <p:nvPr/>
            </p:nvSpPr>
            <p:spPr>
              <a:xfrm>
                <a:off x="685800" y="3992728"/>
                <a:ext cx="7899400" cy="15044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解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: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是腰时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周长为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20+4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𝟓</m:t>
                        </m:r>
                      </m:e>
                    </m:rad>
                  </m:oMath>
                </a14:m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或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32;</a:t>
                </a: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   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为底时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周长为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𝟖𝟎</m:t>
                        </m:r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EDD600A-3041-4802-8D0D-8C65AADCDF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0" y="3992728"/>
                <a:ext cx="7899400" cy="1504451"/>
              </a:xfrm>
              <a:prstGeom prst="rect">
                <a:avLst/>
              </a:prstGeom>
              <a:blipFill>
                <a:blip r:embed="rId2"/>
                <a:stretch>
                  <a:fillRect l="-2394" t="-4049" b="-40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934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AE8B1B0-3BF4-4530-9113-3D48F1533C24}"/>
              </a:ext>
            </a:extLst>
          </p:cNvPr>
          <p:cNvSpPr txBox="1"/>
          <p:nvPr/>
        </p:nvSpPr>
        <p:spPr>
          <a:xfrm>
            <a:off x="609600" y="112375"/>
            <a:ext cx="76644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四、点的位置不确定时讨论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C3AC472C-336A-4445-B6EC-F67863E41452}"/>
                  </a:ext>
                </a:extLst>
              </p:cNvPr>
              <p:cNvSpPr txBox="1"/>
              <p:nvPr/>
            </p:nvSpPr>
            <p:spPr>
              <a:xfrm>
                <a:off x="359410" y="758706"/>
                <a:ext cx="8924290" cy="180838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4. 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在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△ABC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中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,AB=2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e>
                    </m:rad>
                  </m:oMath>
                </a14:m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,BC=1,∠ABC=45°,</a:t>
                </a:r>
              </a:p>
              <a:p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以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AB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为一腰作等腰</a:t>
                </a:r>
                <a:r>
                  <a:rPr lang="en-US" altLang="zh-CN" sz="3600" b="1" dirty="0" err="1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Rt△ABD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使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∠ABD=90°,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连接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CD,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求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CD</a:t>
                </a:r>
                <a:r>
                  <a:rPr lang="zh-CN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的长</a:t>
                </a:r>
                <a:r>
                  <a:rPr lang="en-US" altLang="zh-CN" sz="3600" b="1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zh-CN" sz="1100" dirty="0">
                  <a:effectLst/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C3AC472C-336A-4445-B6EC-F67863E414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410" y="758706"/>
                <a:ext cx="8924290" cy="1808380"/>
              </a:xfrm>
              <a:prstGeom prst="rect">
                <a:avLst/>
              </a:prstGeom>
              <a:blipFill>
                <a:blip r:embed="rId2"/>
                <a:stretch>
                  <a:fillRect l="-2117" t="-3367" b="-117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38C2F05-956F-4FB4-A4DC-B978189AB398}"/>
                  </a:ext>
                </a:extLst>
              </p:cNvPr>
              <p:cNvSpPr txBox="1"/>
              <p:nvPr/>
            </p:nvSpPr>
            <p:spPr>
              <a:xfrm>
                <a:off x="209550" y="2443422"/>
                <a:ext cx="8064500" cy="43883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解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:①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点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、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D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在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BC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的两侧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可求出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CE=BE-BC=2-1=1,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CD=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𝐂</m:t>
                        </m:r>
                        <m:sSup>
                          <m:sSupPr>
                            <m:ctrlPr>
                              <a:rPr lang="zh-CN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𝐄</m:t>
                            </m:r>
                          </m:e>
                          <m:sup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  <m:r>
                          <a:rPr lang="en-US" altLang="zh-CN" sz="3600" b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𝐃</m:t>
                        </m:r>
                        <m:sSup>
                          <m:sSupPr>
                            <m:ctrlPr>
                              <a:rPr lang="zh-CN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𝐄</m:t>
                            </m:r>
                          </m:e>
                          <m:sup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</m:e>
                    </m:rad>
                  </m:oMath>
                </a14:m>
                <a:endParaRPr lang="en-US" altLang="zh-CN" sz="3600" b="1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  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zh-CN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𝟏</m:t>
                            </m:r>
                          </m:e>
                          <m:sup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  <m:r>
                          <a:rPr lang="en-US" altLang="zh-CN" sz="3600" b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zh-CN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e>
                          <m:sup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</m:e>
                    </m:rad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𝟓</m:t>
                        </m:r>
                      </m:e>
                    </m:rad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;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②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点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、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D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在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BC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的同侧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可求出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CE=BE+BC=2+1=3,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CD=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𝐂</m:t>
                        </m:r>
                        <m:sSup>
                          <m:sSupPr>
                            <m:ctrlPr>
                              <a:rPr lang="zh-CN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𝐄</m:t>
                            </m:r>
                          </m:e>
                          <m:sup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  <m:r>
                          <a:rPr lang="en-US" altLang="zh-CN" sz="3600" b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𝐃</m:t>
                        </m:r>
                        <m:sSup>
                          <m:sSupPr>
                            <m:ctrlPr>
                              <a:rPr lang="zh-CN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𝐄</m:t>
                            </m:r>
                          </m:e>
                          <m:sup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</m:e>
                    </m:rad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zh-CN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𝟑</m:t>
                            </m:r>
                          </m:e>
                          <m:sup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  <m:r>
                          <a:rPr lang="en-US" altLang="zh-CN" sz="3600" b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zh-CN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e>
                          <m:sup>
                            <m:r>
                              <a:rPr lang="en-US" altLang="zh-CN" sz="3600" b="1" i="1">
                                <a:solidFill>
                                  <a:srgbClr val="FF0000"/>
                                </a:solidFill>
                                <a:effectLst/>
                                <a:latin typeface="Cambria Math" panose="02040503050406030204" pitchFamily="18" charset="0"/>
                                <a:ea typeface="黑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p>
                        </m:sSup>
                      </m:e>
                    </m:rad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𝟏𝟑</m:t>
                        </m:r>
                      </m:e>
                    </m:rad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38C2F05-956F-4FB4-A4DC-B978189AB3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550" y="2443422"/>
                <a:ext cx="8064500" cy="4388317"/>
              </a:xfrm>
              <a:prstGeom prst="rect">
                <a:avLst/>
              </a:prstGeom>
              <a:blipFill>
                <a:blip r:embed="rId3"/>
                <a:stretch>
                  <a:fillRect l="-2268" t="-2222" r="-1436" b="-3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3.jpeg">
            <a:extLst>
              <a:ext uri="{FF2B5EF4-FFF2-40B4-BE49-F238E27FC236}">
                <a16:creationId xmlns:a16="http://schemas.microsoft.com/office/drawing/2014/main" id="{963953C4-8CBA-4811-BE58-8420D1FE3D0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664587" y="3040420"/>
            <a:ext cx="2884666" cy="182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68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课件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课件1" id="{1971530D-0015-4A39-B965-33BBF9E8777B}" vid="{E59E5317-2B94-485D-AF27-D5252DFAA69A}"/>
    </a:ext>
  </a:extLst>
</a:theme>
</file>

<file path=ppt/theme/theme2.xml><?xml version="1.0" encoding="utf-8"?>
<a:theme xmlns:a="http://schemas.openxmlformats.org/drawingml/2006/main" name="1_课件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课件1" id="{5D18112A-AEF4-4A1D-BB8C-71BEE7DD764D}" vid="{75D266CC-580D-4BF3-A3E6-B0BB2D135213}"/>
    </a:ext>
  </a:extLst>
</a:theme>
</file>

<file path=ppt/theme/theme3.xml><?xml version="1.0" encoding="utf-8"?>
<a:theme xmlns:a="http://schemas.openxmlformats.org/drawingml/2006/main" name="积分">
  <a:themeElements>
    <a:clrScheme name="积分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积分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积分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课件1</Template>
  <TotalTime>29</TotalTime>
  <Words>314</Words>
  <Application>Microsoft Office PowerPoint</Application>
  <PresentationFormat>全屏显示(4:3)</PresentationFormat>
  <Paragraphs>22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5</vt:i4>
      </vt:variant>
    </vt:vector>
  </HeadingPairs>
  <TitlesOfParts>
    <vt:vector size="17" baseType="lpstr">
      <vt:lpstr>等线</vt:lpstr>
      <vt:lpstr>等线 Light</vt:lpstr>
      <vt:lpstr>黑体</vt:lpstr>
      <vt:lpstr>楷体</vt:lpstr>
      <vt:lpstr>Arial</vt:lpstr>
      <vt:lpstr>Cambria Math</vt:lpstr>
      <vt:lpstr>Tw Cen MT</vt:lpstr>
      <vt:lpstr>Tw Cen MT Condensed</vt:lpstr>
      <vt:lpstr>Wingdings 3</vt:lpstr>
      <vt:lpstr>课件1</vt:lpstr>
      <vt:lpstr>1_课件1</vt:lpstr>
      <vt:lpstr>积分</vt:lpstr>
      <vt:lpstr>第1课时  勾股定理与分类讨论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第1课时勾股定理与分类讨论</dc:title>
  <dc:creator>guan qianyi</dc:creator>
  <cp:lastModifiedBy>guan qianyi</cp:lastModifiedBy>
  <cp:revision>4</cp:revision>
  <dcterms:created xsi:type="dcterms:W3CDTF">2020-11-28T01:58:00Z</dcterms:created>
  <dcterms:modified xsi:type="dcterms:W3CDTF">2020-11-28T02:27:51Z</dcterms:modified>
</cp:coreProperties>
</file>

<file path=docProps/thumbnail.jpeg>
</file>